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4" r:id="rId2"/>
    <p:sldId id="268" r:id="rId3"/>
    <p:sldId id="270" r:id="rId4"/>
    <p:sldId id="269" r:id="rId5"/>
    <p:sldId id="271" r:id="rId6"/>
    <p:sldId id="273" r:id="rId7"/>
    <p:sldId id="276" r:id="rId8"/>
    <p:sldId id="272" r:id="rId9"/>
    <p:sldId id="277" r:id="rId10"/>
    <p:sldId id="278" r:id="rId11"/>
    <p:sldId id="279" r:id="rId12"/>
    <p:sldId id="280" r:id="rId13"/>
    <p:sldId id="283" r:id="rId14"/>
    <p:sldId id="285" r:id="rId15"/>
    <p:sldId id="287" r:id="rId16"/>
    <p:sldId id="286" r:id="rId17"/>
    <p:sldId id="284" r:id="rId18"/>
    <p:sldId id="288" r:id="rId19"/>
    <p:sldId id="290" r:id="rId20"/>
    <p:sldId id="291" r:id="rId21"/>
    <p:sldId id="292" r:id="rId22"/>
    <p:sldId id="289" r:id="rId23"/>
    <p:sldId id="298" r:id="rId24"/>
    <p:sldId id="299" r:id="rId25"/>
    <p:sldId id="281" r:id="rId26"/>
    <p:sldId id="282" r:id="rId27"/>
    <p:sldId id="293" r:id="rId28"/>
    <p:sldId id="295" r:id="rId29"/>
    <p:sldId id="294" r:id="rId30"/>
    <p:sldId id="296" r:id="rId31"/>
    <p:sldId id="297" r:id="rId32"/>
  </p:sldIdLst>
  <p:sldSz cx="12192000" cy="6858000"/>
  <p:notesSz cx="6858000" cy="9144000"/>
  <p:embeddedFontLst>
    <p:embeddedFont>
      <p:font typeface="Noto Sans KR Black" panose="020B0600000101010101" charset="-127"/>
      <p:bold r:id="rId33"/>
    </p:embeddedFont>
    <p:embeddedFont>
      <p:font typeface="Noto Sans KR Bold" panose="020B0600000101010101" charset="-127"/>
      <p:bold r:id="rId34"/>
    </p:embeddedFont>
    <p:embeddedFont>
      <p:font typeface="Noto Sans KR Regular" panose="020B0600000101010101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718"/>
    <a:srgbClr val="DCEAF7"/>
    <a:srgbClr val="E8D2C6"/>
    <a:srgbClr val="D9F2D0"/>
    <a:srgbClr val="4472C4"/>
    <a:srgbClr val="EEEEEE"/>
    <a:srgbClr val="548235"/>
    <a:srgbClr val="2A2A2A"/>
    <a:srgbClr val="000000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1" autoAdjust="0"/>
    <p:restoredTop sz="96513" autoAdjust="0"/>
  </p:normalViewPr>
  <p:slideViewPr>
    <p:cSldViewPr snapToGrid="0" showGuides="1">
      <p:cViewPr varScale="1">
        <p:scale>
          <a:sx n="74" d="100"/>
          <a:sy n="74" d="100"/>
        </p:scale>
        <p:origin x="68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2024-05-24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AB3BDAF2-6A42-4A8F-87B2-EB857C02D37C}"/>
              </a:ext>
            </a:extLst>
          </p:cNvPr>
          <p:cNvSpPr txBox="1"/>
          <p:nvPr/>
        </p:nvSpPr>
        <p:spPr>
          <a:xfrm>
            <a:off x="3531908" y="2821056"/>
            <a:ext cx="5203398" cy="11905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75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포너블</a:t>
            </a:r>
            <a:r>
              <a:rPr lang="ko-KR" altLang="en-US" sz="75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5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</a:t>
            </a:r>
            <a:r>
              <a:rPr lang="ko-KR" altLang="en-US" sz="75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주차</a:t>
            </a:r>
            <a:endParaRPr lang="en-US" altLang="ko-KR" sz="7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5D0C30-4CF8-462C-A001-5CC5016D0212}"/>
              </a:ext>
            </a:extLst>
          </p:cNvPr>
          <p:cNvSpPr txBox="1"/>
          <p:nvPr/>
        </p:nvSpPr>
        <p:spPr>
          <a:xfrm>
            <a:off x="4644615" y="2438781"/>
            <a:ext cx="2902768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2024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Cykor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Seminar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C22CA-68A9-0899-8132-DDF76CC46E46}"/>
              </a:ext>
            </a:extLst>
          </p:cNvPr>
          <p:cNvSpPr txBox="1"/>
          <p:nvPr/>
        </p:nvSpPr>
        <p:spPr>
          <a:xfrm>
            <a:off x="5080952" y="5423084"/>
            <a:ext cx="2030093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사이버국방학과 </a:t>
            </a:r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22 </a:t>
            </a:r>
            <a:r>
              <a:rPr lang="ko-KR" altLang="en-US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장정호</a:t>
            </a:r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08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10818"/>
            <a:ext cx="2723618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Shellcode?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1B763C-F173-B722-9DE3-081C7C9BDB73}"/>
              </a:ext>
            </a:extLst>
          </p:cNvPr>
          <p:cNvSpPr txBox="1"/>
          <p:nvPr/>
        </p:nvSpPr>
        <p:spPr>
          <a:xfrm>
            <a:off x="944937" y="1362109"/>
            <a:ext cx="9141059" cy="134440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셸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(Shell)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은 리눅스 환경 기준으로</a:t>
            </a:r>
            <a:endParaRPr lang="en-US" altLang="ko-KR" sz="3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“/bin/</a:t>
            </a:r>
            <a:r>
              <a:rPr lang="en-US" altLang="ko-KR" sz="3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sh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” 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위치에 저장되어 있음</a:t>
            </a:r>
            <a:endParaRPr lang="en-US" altLang="ko-KR" sz="3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83A40-6484-4D22-9031-DC4B074E36DE}"/>
              </a:ext>
            </a:extLst>
          </p:cNvPr>
          <p:cNvSpPr txBox="1"/>
          <p:nvPr/>
        </p:nvSpPr>
        <p:spPr>
          <a:xfrm>
            <a:off x="944937" y="3625997"/>
            <a:ext cx="10907429" cy="211384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+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프로그램 내부에서 </a:t>
            </a:r>
            <a:endParaRPr lang="en-US" altLang="ko-KR" sz="3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명령어를 실행하는 여러 함수들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(system, </a:t>
            </a:r>
            <a:r>
              <a:rPr lang="en-US" altLang="ko-KR" sz="3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execve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3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etc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…)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로</a:t>
            </a:r>
            <a:endParaRPr lang="en-US" altLang="ko-KR" sz="3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“/bin/</a:t>
            </a:r>
            <a:r>
              <a:rPr lang="en-US" altLang="ko-KR" sz="3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sh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”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을 실행할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수 있다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96888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10818"/>
            <a:ext cx="2723618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Shellcode?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3DFEF6-FF01-50C6-6AB6-3D0985D5C347}"/>
              </a:ext>
            </a:extLst>
          </p:cNvPr>
          <p:cNvGrpSpPr/>
          <p:nvPr/>
        </p:nvGrpSpPr>
        <p:grpSpPr>
          <a:xfrm>
            <a:off x="838187" y="1362369"/>
            <a:ext cx="3301357" cy="3026499"/>
            <a:chOff x="873021" y="1911008"/>
            <a:chExt cx="3301357" cy="30264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213420-4702-2256-825F-B8192EF1F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021" y="1911008"/>
              <a:ext cx="2886833" cy="15613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CF1FFD0-99AB-2446-A746-21A56FBD5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768" y="3376146"/>
              <a:ext cx="2992610" cy="15613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B4C15A-EF79-9910-CEF5-110F4768BAE1}"/>
              </a:ext>
            </a:extLst>
          </p:cNvPr>
          <p:cNvSpPr txBox="1"/>
          <p:nvPr/>
        </p:nvSpPr>
        <p:spPr>
          <a:xfrm>
            <a:off x="8527939" y="2088843"/>
            <a:ext cx="29926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83A42"/>
                </a:solidFill>
                <a:effectLst/>
                <a:latin typeface="+mn-ea"/>
              </a:rPr>
              <a:t>\x31\xc0\x50\x68\x2f\x2f</a:t>
            </a:r>
          </a:p>
          <a:p>
            <a:r>
              <a:rPr lang="en-US" altLang="ko-KR" b="0" i="0" dirty="0">
                <a:solidFill>
                  <a:srgbClr val="383A42"/>
                </a:solidFill>
                <a:effectLst/>
                <a:latin typeface="+mn-ea"/>
              </a:rPr>
              <a:t>\x73\x68\x68\x2f\x62\x69</a:t>
            </a:r>
          </a:p>
          <a:p>
            <a:r>
              <a:rPr lang="en-US" altLang="ko-KR" b="0" i="0" dirty="0">
                <a:solidFill>
                  <a:srgbClr val="383A42"/>
                </a:solidFill>
                <a:effectLst/>
                <a:latin typeface="+mn-ea"/>
              </a:rPr>
              <a:t>\x6e\x89\xe3\x50\x53\x89</a:t>
            </a:r>
          </a:p>
          <a:p>
            <a:r>
              <a:rPr lang="en-US" altLang="ko-KR" b="0" i="0" dirty="0">
                <a:solidFill>
                  <a:srgbClr val="383A42"/>
                </a:solidFill>
                <a:effectLst/>
                <a:latin typeface="+mn-ea"/>
              </a:rPr>
              <a:t>\xe1\x31\xd2\xb0\x0b\</a:t>
            </a:r>
            <a:r>
              <a:rPr lang="en-US" altLang="ko-KR" b="0" i="0" dirty="0" err="1">
                <a:solidFill>
                  <a:srgbClr val="383A42"/>
                </a:solidFill>
                <a:effectLst/>
                <a:latin typeface="+mn-ea"/>
              </a:rPr>
              <a:t>xcd</a:t>
            </a:r>
            <a:endParaRPr lang="en-US" altLang="ko-KR" dirty="0">
              <a:solidFill>
                <a:srgbClr val="383A42"/>
              </a:solidFill>
              <a:latin typeface="+mn-ea"/>
            </a:endParaRPr>
          </a:p>
          <a:p>
            <a:r>
              <a:rPr lang="en-US" altLang="ko-KR" b="0" i="0" dirty="0">
                <a:solidFill>
                  <a:srgbClr val="383A42"/>
                </a:solidFill>
                <a:effectLst/>
                <a:latin typeface="+mn-ea"/>
              </a:rPr>
              <a:t>\x80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F2253E-DBBD-DF54-ED87-74F17FFF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655" y="1636716"/>
            <a:ext cx="2429214" cy="2381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CAD5E0-5C93-5727-52FF-DA3EF66D8C8D}"/>
              </a:ext>
            </a:extLst>
          </p:cNvPr>
          <p:cNvSpPr txBox="1"/>
          <p:nvPr/>
        </p:nvSpPr>
        <p:spPr>
          <a:xfrm>
            <a:off x="4488581" y="2680321"/>
            <a:ext cx="303339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=&gt;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AE3F5F-3C65-0333-1159-C305FB79CE1D}"/>
              </a:ext>
            </a:extLst>
          </p:cNvPr>
          <p:cNvSpPr txBox="1"/>
          <p:nvPr/>
        </p:nvSpPr>
        <p:spPr>
          <a:xfrm>
            <a:off x="7814604" y="2680321"/>
            <a:ext cx="303339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=&gt;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310DBA3-0886-10F5-5639-638AF2565E96}"/>
              </a:ext>
            </a:extLst>
          </p:cNvPr>
          <p:cNvGrpSpPr/>
          <p:nvPr/>
        </p:nvGrpSpPr>
        <p:grpSpPr>
          <a:xfrm>
            <a:off x="6011459" y="3566171"/>
            <a:ext cx="5151841" cy="2787226"/>
            <a:chOff x="6237882" y="4001600"/>
            <a:chExt cx="5151841" cy="2787226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A3CE7F4-903C-9DB4-88CF-B446C9CF1F6C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7750629" y="4001600"/>
              <a:ext cx="2500037" cy="1267086"/>
            </a:xfrm>
            <a:prstGeom prst="straightConnector1">
              <a:avLst/>
            </a:prstGeom>
            <a:ln w="3175" cap="rnd">
              <a:solidFill>
                <a:srgbClr val="2A2A2A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CAD771-F715-0C53-C3C0-B1AEE755F7E9}"/>
                </a:ext>
              </a:extLst>
            </p:cNvPr>
            <p:cNvSpPr txBox="1"/>
            <p:nvPr/>
          </p:nvSpPr>
          <p:spPr>
            <a:xfrm>
              <a:off x="6237882" y="5367480"/>
              <a:ext cx="5151841" cy="142134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ko-KR" altLang="en-US" sz="25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셸코드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(Shellcode)</a:t>
              </a:r>
            </a:p>
            <a:p>
              <a:endPara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셸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(Shell)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을 실행시켜주는 기계어 코드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(opcode)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80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664771" y="306890"/>
            <a:ext cx="2723618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Shellcode?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FBFFB0-2228-1A73-38C5-BC8751BFFA5F}"/>
              </a:ext>
            </a:extLst>
          </p:cNvPr>
          <p:cNvGrpSpPr/>
          <p:nvPr/>
        </p:nvGrpSpPr>
        <p:grpSpPr>
          <a:xfrm>
            <a:off x="1942150" y="1521194"/>
            <a:ext cx="8307702" cy="3638550"/>
            <a:chOff x="1942149" y="1425944"/>
            <a:chExt cx="8307702" cy="36385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BF82282-FE3E-DBF5-3807-7A71C6A23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2149" y="1425944"/>
              <a:ext cx="3705225" cy="36385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A27AD83-E577-6FFE-EC2B-87EC55CFA22C}"/>
                </a:ext>
              </a:extLst>
            </p:cNvPr>
            <p:cNvGrpSpPr/>
            <p:nvPr/>
          </p:nvGrpSpPr>
          <p:grpSpPr>
            <a:xfrm>
              <a:off x="6544626" y="1425944"/>
              <a:ext cx="3705225" cy="3638550"/>
              <a:chOff x="6544626" y="1425944"/>
              <a:chExt cx="3705225" cy="3638550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C5AA842F-6D8B-F707-02FB-DCE98E47D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4626" y="1425944"/>
                <a:ext cx="3705225" cy="36385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DDFC047-AC35-3362-63A0-08A9F14430E8}"/>
                  </a:ext>
                </a:extLst>
              </p:cNvPr>
              <p:cNvSpPr/>
              <p:nvPr/>
            </p:nvSpPr>
            <p:spPr>
              <a:xfrm>
                <a:off x="7539038" y="2644140"/>
                <a:ext cx="1709737" cy="638175"/>
              </a:xfrm>
              <a:prstGeom prst="rect">
                <a:avLst/>
              </a:prstGeom>
              <a:solidFill>
                <a:srgbClr val="D9F2D0"/>
              </a:solidFill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Shellcode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C6D594-91ED-853E-6007-AF17233E285B}"/>
                  </a:ext>
                </a:extLst>
              </p:cNvPr>
              <p:cNvSpPr txBox="1"/>
              <p:nvPr/>
            </p:nvSpPr>
            <p:spPr>
              <a:xfrm>
                <a:off x="6679886" y="2405114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0x1000</a:t>
                </a:r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3D3580-591C-18D5-4347-AAC6F099743F}"/>
                  </a:ext>
                </a:extLst>
              </p:cNvPr>
              <p:cNvSpPr/>
              <p:nvPr/>
            </p:nvSpPr>
            <p:spPr>
              <a:xfrm>
                <a:off x="7542204" y="3680460"/>
                <a:ext cx="1708476" cy="312420"/>
              </a:xfrm>
              <a:prstGeom prst="rect">
                <a:avLst/>
              </a:prstGeom>
              <a:solidFill>
                <a:srgbClr val="DCEAF7"/>
              </a:solidFill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4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0x1000</a:t>
                </a:r>
                <a:endParaRPr lang="ko-KR" altLang="en-US" sz="14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3A0ECB-488A-A474-69AA-C2701921BBD0}"/>
              </a:ext>
            </a:extLst>
          </p:cNvPr>
          <p:cNvSpPr txBox="1"/>
          <p:nvPr/>
        </p:nvSpPr>
        <p:spPr>
          <a:xfrm>
            <a:off x="5963382" y="3290666"/>
            <a:ext cx="303339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=&gt;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D400C-6643-E43B-45C4-E6E4ED9F2474}"/>
              </a:ext>
            </a:extLst>
          </p:cNvPr>
          <p:cNvSpPr txBox="1"/>
          <p:nvPr/>
        </p:nvSpPr>
        <p:spPr>
          <a:xfrm>
            <a:off x="2446225" y="5532521"/>
            <a:ext cx="7299549" cy="103662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BOF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취약점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을 이용해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 오른쪽과 같이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Stack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을 수정하면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?</a:t>
            </a: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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셸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(Shell)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실행 가능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!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22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40050"/>
            <a:ext cx="24076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Pwntools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7D400C-6643-E43B-45C4-E6E4ED9F2474}"/>
              </a:ext>
            </a:extLst>
          </p:cNvPr>
          <p:cNvSpPr txBox="1"/>
          <p:nvPr/>
        </p:nvSpPr>
        <p:spPr>
          <a:xfrm>
            <a:off x="2446225" y="5482896"/>
            <a:ext cx="7299549" cy="80579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로컬 또는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리모트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바이너리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실행파일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)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의 데이터를 받거나 전송할 수 있는 파이썬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pwnable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tools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67B780-27A0-600D-240E-E82D8748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60" y="1127054"/>
            <a:ext cx="5958479" cy="3945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065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40050"/>
            <a:ext cx="24076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Pwntools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78B4EA8-D334-941E-640A-ACEE7433F93C}"/>
              </a:ext>
            </a:extLst>
          </p:cNvPr>
          <p:cNvGrpSpPr/>
          <p:nvPr/>
        </p:nvGrpSpPr>
        <p:grpSpPr>
          <a:xfrm>
            <a:off x="2061599" y="1158129"/>
            <a:ext cx="8068801" cy="1879957"/>
            <a:chOff x="2061599" y="1818002"/>
            <a:chExt cx="8068801" cy="18799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7D400C-6643-E43B-45C4-E6E4ED9F2474}"/>
                </a:ext>
              </a:extLst>
            </p:cNvPr>
            <p:cNvSpPr txBox="1"/>
            <p:nvPr/>
          </p:nvSpPr>
          <p:spPr>
            <a:xfrm>
              <a:off x="2441463" y="3276887"/>
              <a:ext cx="7299549" cy="42107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/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How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to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Download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116C322-29AA-E0AD-E198-A05F71DA0087}"/>
                </a:ext>
              </a:extLst>
            </p:cNvPr>
            <p:cNvGrpSpPr/>
            <p:nvPr/>
          </p:nvGrpSpPr>
          <p:grpSpPr>
            <a:xfrm>
              <a:off x="2061599" y="1818002"/>
              <a:ext cx="8068801" cy="1419423"/>
              <a:chOff x="2061598" y="1818002"/>
              <a:chExt cx="8068801" cy="141942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FAF138F-2D5B-5DD4-7591-CEDA52F2E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1598" y="1818002"/>
                <a:ext cx="8068801" cy="1419423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AAA415E-5C66-379A-DA9A-C0D6FBC14722}"/>
                  </a:ext>
                </a:extLst>
              </p:cNvPr>
              <p:cNvSpPr/>
              <p:nvPr/>
            </p:nvSpPr>
            <p:spPr>
              <a:xfrm>
                <a:off x="2152650" y="2200275"/>
                <a:ext cx="7877175" cy="904875"/>
              </a:xfrm>
              <a:prstGeom prst="rect">
                <a:avLst/>
              </a:prstGeom>
              <a:solidFill>
                <a:srgbClr val="151718"/>
              </a:solidFill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$ 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sudo</a:t>
                </a:r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 apt-get update</a:t>
                </a:r>
              </a:p>
              <a:p>
                <a:endParaRPr lang="en-US" altLang="ko-KR" sz="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$ 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sudo</a:t>
                </a:r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 apt-get install python3 python3-pip python3-dev git 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libssl</a:t>
                </a:r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-dev 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libffi</a:t>
                </a:r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-dev build-essential</a:t>
                </a:r>
              </a:p>
              <a:p>
                <a:endParaRPr lang="en-US" altLang="ko-KR" sz="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$ python3 -m pip install --upgrade pip</a:t>
                </a:r>
              </a:p>
              <a:p>
                <a:endParaRPr lang="en-US" altLang="ko-KR" sz="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$ python3 -m pip install --upgrade 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pwntools</a:t>
                </a:r>
                <a:endParaRPr lang="ko-KR" altLang="en-US" sz="12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2EFA77A-69C4-3B79-6860-B5EF0ECDB07F}"/>
              </a:ext>
            </a:extLst>
          </p:cNvPr>
          <p:cNvSpPr txBox="1"/>
          <p:nvPr/>
        </p:nvSpPr>
        <p:spPr>
          <a:xfrm>
            <a:off x="6255706" y="4099782"/>
            <a:ext cx="5049360" cy="119051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“$ python3, $ from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pwn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 import *”</a:t>
            </a: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명령어 실행 시 결과가 오른쪽과 같으면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설치 성공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3BC351-8E3B-A6B1-708D-3AA3D0EB9BB1}"/>
              </a:ext>
            </a:extLst>
          </p:cNvPr>
          <p:cNvSpPr txBox="1"/>
          <p:nvPr/>
        </p:nvSpPr>
        <p:spPr>
          <a:xfrm>
            <a:off x="3566557" y="6217802"/>
            <a:ext cx="5049360" cy="421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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사용 방법은 실습을 통해 익혀보자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9BD47D-C999-58C4-362E-056E3076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75" y="3353746"/>
            <a:ext cx="4149364" cy="2510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9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40050"/>
            <a:ext cx="24076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Pwntools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7D400C-6643-E43B-45C4-E6E4ED9F2474}"/>
              </a:ext>
            </a:extLst>
          </p:cNvPr>
          <p:cNvSpPr txBox="1"/>
          <p:nvPr/>
        </p:nvSpPr>
        <p:spPr>
          <a:xfrm>
            <a:off x="1660184" y="1523371"/>
            <a:ext cx="8871632" cy="80579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aslr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: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프로그램 실행마다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stack,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heap,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라이브러리의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주소값을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랜덤화해주는 보호 기법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307E5F-9A0A-EC18-531A-AE287582041A}"/>
              </a:ext>
            </a:extLst>
          </p:cNvPr>
          <p:cNvGrpSpPr/>
          <p:nvPr/>
        </p:nvGrpSpPr>
        <p:grpSpPr>
          <a:xfrm>
            <a:off x="2061599" y="2710885"/>
            <a:ext cx="8068801" cy="1363387"/>
            <a:chOff x="2061599" y="1818003"/>
            <a:chExt cx="8068801" cy="13633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884C42-F36D-61EA-E2A6-9DE261B29337}"/>
                </a:ext>
              </a:extLst>
            </p:cNvPr>
            <p:cNvSpPr txBox="1"/>
            <p:nvPr/>
          </p:nvSpPr>
          <p:spPr>
            <a:xfrm>
              <a:off x="2445297" y="2760318"/>
              <a:ext cx="7299549" cy="42107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/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How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to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Check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9C1D5F-88A4-3F17-F436-6F6828620DF2}"/>
                </a:ext>
              </a:extLst>
            </p:cNvPr>
            <p:cNvGrpSpPr/>
            <p:nvPr/>
          </p:nvGrpSpPr>
          <p:grpSpPr>
            <a:xfrm>
              <a:off x="2061599" y="1818003"/>
              <a:ext cx="8068801" cy="904876"/>
              <a:chOff x="2061598" y="1818003"/>
              <a:chExt cx="8068801" cy="90487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BD0A8D5-0451-0C48-8FC8-4E45F32E9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1598" y="1818003"/>
                <a:ext cx="8068801" cy="904876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71CD669-46E4-123C-3D90-3072115F6748}"/>
                  </a:ext>
                </a:extLst>
              </p:cNvPr>
              <p:cNvSpPr/>
              <p:nvPr/>
            </p:nvSpPr>
            <p:spPr>
              <a:xfrm>
                <a:off x="2156484" y="2065978"/>
                <a:ext cx="7877175" cy="656901"/>
              </a:xfrm>
              <a:prstGeom prst="rect">
                <a:avLst/>
              </a:prstGeom>
              <a:solidFill>
                <a:srgbClr val="151718"/>
              </a:solidFill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$ cat /proc/sys/kernel/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randomize_va_space</a:t>
                </a:r>
                <a:endParaRPr lang="ko-KR" altLang="en-US" sz="12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6951FD-EED1-3D62-CDD0-1E9DACA0CF12}"/>
              </a:ext>
            </a:extLst>
          </p:cNvPr>
          <p:cNvGrpSpPr/>
          <p:nvPr/>
        </p:nvGrpSpPr>
        <p:grpSpPr>
          <a:xfrm>
            <a:off x="2060670" y="4424666"/>
            <a:ext cx="8068801" cy="1363387"/>
            <a:chOff x="2061599" y="1818003"/>
            <a:chExt cx="8068801" cy="13633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995373-686E-1FA3-BECB-BECCF680334D}"/>
                </a:ext>
              </a:extLst>
            </p:cNvPr>
            <p:cNvSpPr txBox="1"/>
            <p:nvPr/>
          </p:nvSpPr>
          <p:spPr>
            <a:xfrm>
              <a:off x="2445297" y="2760318"/>
              <a:ext cx="7299549" cy="42107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/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How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to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Change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67762E-79BC-CEAB-D8DD-AD100ADE837D}"/>
                </a:ext>
              </a:extLst>
            </p:cNvPr>
            <p:cNvGrpSpPr/>
            <p:nvPr/>
          </p:nvGrpSpPr>
          <p:grpSpPr>
            <a:xfrm>
              <a:off x="2061599" y="1818003"/>
              <a:ext cx="8068801" cy="904876"/>
              <a:chOff x="2061598" y="1818003"/>
              <a:chExt cx="8068801" cy="90487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60AFEAB-4D85-764B-6E8C-84F2C9F57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1598" y="1818003"/>
                <a:ext cx="8068801" cy="904876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FF889E6-4AB6-A1E2-2026-81D90E94820C}"/>
                  </a:ext>
                </a:extLst>
              </p:cNvPr>
              <p:cNvSpPr/>
              <p:nvPr/>
            </p:nvSpPr>
            <p:spPr>
              <a:xfrm>
                <a:off x="2156484" y="2065978"/>
                <a:ext cx="7877175" cy="656901"/>
              </a:xfrm>
              <a:prstGeom prst="rect">
                <a:avLst/>
              </a:prstGeom>
              <a:solidFill>
                <a:srgbClr val="151718"/>
              </a:solidFill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$ 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sudo</a:t>
                </a:r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 bash -c "echo (NUMBER) &gt; /proc/sys/kernel/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randomize_va_space</a:t>
                </a:r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" </a:t>
                </a:r>
                <a:endParaRPr lang="ko-KR" altLang="en-US" sz="12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3400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40050"/>
            <a:ext cx="24076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Pwntools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7D400C-6643-E43B-45C4-E6E4ED9F2474}"/>
              </a:ext>
            </a:extLst>
          </p:cNvPr>
          <p:cNvSpPr txBox="1"/>
          <p:nvPr/>
        </p:nvSpPr>
        <p:spPr>
          <a:xfrm>
            <a:off x="1660184" y="1523371"/>
            <a:ext cx="8871632" cy="80579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aslr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: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프로그램 실행마다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stack,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heap,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라이브러리의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주소값을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랜덤화해주는 보호 기법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A2253-153D-799A-B697-113982799C17}"/>
              </a:ext>
            </a:extLst>
          </p:cNvPr>
          <p:cNvSpPr txBox="1"/>
          <p:nvPr/>
        </p:nvSpPr>
        <p:spPr>
          <a:xfrm>
            <a:off x="1660184" y="2760024"/>
            <a:ext cx="8871632" cy="226773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(NUMBER)</a:t>
            </a: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0: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aslr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완전 해제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1: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랜덤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stack,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랜덤 라이브러리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2: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랜덤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stack,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랜덤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heap,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랜덤 라이브러리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E471A4-895F-C24F-EF00-B62D6FDEC607}"/>
              </a:ext>
            </a:extLst>
          </p:cNvPr>
          <p:cNvSpPr txBox="1"/>
          <p:nvPr/>
        </p:nvSpPr>
        <p:spPr>
          <a:xfrm>
            <a:off x="1660184" y="5675257"/>
            <a:ext cx="8871632" cy="57496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실습 및 과제를 진행할 때는 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0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으로 설정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93473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40050"/>
            <a:ext cx="24076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Pwntools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77F11E-CB74-4583-6241-A0E79FA9F8C0}"/>
              </a:ext>
            </a:extLst>
          </p:cNvPr>
          <p:cNvGrpSpPr/>
          <p:nvPr/>
        </p:nvGrpSpPr>
        <p:grpSpPr>
          <a:xfrm>
            <a:off x="854672" y="1592059"/>
            <a:ext cx="3887320" cy="3945856"/>
            <a:chOff x="1044453" y="1333270"/>
            <a:chExt cx="3887320" cy="39458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BC84605-27E4-8F56-BE9C-4AF1C99AC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453" y="1333270"/>
              <a:ext cx="3887320" cy="33940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72449-F84B-6C81-ECCF-E1C33CB7FD78}"/>
                </a:ext>
              </a:extLst>
            </p:cNvPr>
            <p:cNvSpPr txBox="1"/>
            <p:nvPr/>
          </p:nvSpPr>
          <p:spPr>
            <a:xfrm>
              <a:off x="2420464" y="4858054"/>
              <a:ext cx="1135298" cy="42107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exec2.c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FA042E-BB0F-9D71-6A19-744FC46E46BA}"/>
              </a:ext>
            </a:extLst>
          </p:cNvPr>
          <p:cNvSpPr txBox="1"/>
          <p:nvPr/>
        </p:nvSpPr>
        <p:spPr>
          <a:xfrm>
            <a:off x="5016247" y="2075463"/>
            <a:ext cx="7299549" cy="103662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0x30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바이트 크기의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buf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(ebp-0x30)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선언하고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buf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에 데이터를 길이 제한 없이 받아들인다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9D7A4-EFCC-73AC-102B-B536A34BF29E}"/>
              </a:ext>
            </a:extLst>
          </p:cNvPr>
          <p:cNvSpPr txBox="1"/>
          <p:nvPr/>
        </p:nvSpPr>
        <p:spPr>
          <a:xfrm>
            <a:off x="5016247" y="3690651"/>
            <a:ext cx="7299549" cy="103662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buf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에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shellcode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를 작성하고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return address(ebp+0x4)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에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buf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의 시작주소를 덮자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CC8AD-90E1-CD5F-EAFA-5542C363AFA9}"/>
              </a:ext>
            </a:extLst>
          </p:cNvPr>
          <p:cNvSpPr txBox="1"/>
          <p:nvPr/>
        </p:nvSpPr>
        <p:spPr>
          <a:xfrm>
            <a:off x="5452323" y="5327379"/>
            <a:ext cx="6159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Shellcode </a:t>
            </a:r>
            <a:r>
              <a:rPr lang="ko-KR" altLang="en-US" dirty="0">
                <a:latin typeface="+mj-ea"/>
                <a:ea typeface="+mj-ea"/>
              </a:rPr>
              <a:t>모음 블로그</a:t>
            </a:r>
            <a:r>
              <a:rPr lang="en-US" altLang="ko-KR" dirty="0">
                <a:latin typeface="+mj-ea"/>
                <a:ea typeface="+mj-ea"/>
              </a:rPr>
              <a:t>:</a:t>
            </a:r>
          </a:p>
          <a:p>
            <a:r>
              <a:rPr lang="ko-KR" altLang="en-US" dirty="0">
                <a:latin typeface="+mj-ea"/>
                <a:ea typeface="+mj-ea"/>
              </a:rPr>
              <a:t>https://hackhijack64.tistory.com/38</a:t>
            </a:r>
          </a:p>
        </p:txBody>
      </p:sp>
    </p:spTree>
    <p:extLst>
      <p:ext uri="{BB962C8B-B14F-4D97-AF65-F5344CB8AC3E}">
        <p14:creationId xmlns:p14="http://schemas.microsoft.com/office/powerpoint/2010/main" val="33672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65930"/>
            <a:ext cx="2796073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GDB attach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FA042E-BB0F-9D71-6A19-744FC46E46BA}"/>
              </a:ext>
            </a:extLst>
          </p:cNvPr>
          <p:cNvSpPr txBox="1"/>
          <p:nvPr/>
        </p:nvSpPr>
        <p:spPr>
          <a:xfrm>
            <a:off x="1030843" y="1359471"/>
            <a:ext cx="10580736" cy="165217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GDB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자체로 프로그램을 실행해 디버깅할 수도 있지만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</a:t>
            </a: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pwntools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 실행한 프로그램에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GDB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붙여 디버깅할 수 있음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</a:t>
            </a: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그냥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GDB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 분석할 때와 실제로 프로그램 실행할 때의 메모리 주소가 다를 수 있음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3AB1E1-0C9B-75E0-4F00-60BEBC8C403E}"/>
              </a:ext>
            </a:extLst>
          </p:cNvPr>
          <p:cNvGrpSpPr/>
          <p:nvPr/>
        </p:nvGrpSpPr>
        <p:grpSpPr>
          <a:xfrm>
            <a:off x="1030843" y="3583457"/>
            <a:ext cx="9795307" cy="2481513"/>
            <a:chOff x="1030843" y="2905073"/>
            <a:chExt cx="9795307" cy="248151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CADCB6-8D5D-63D7-4297-93D59F4A4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843" y="2905073"/>
              <a:ext cx="3477110" cy="10383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6DD1A-70DA-8508-9C39-0580F01A42C9}"/>
                </a:ext>
              </a:extLst>
            </p:cNvPr>
            <p:cNvSpPr txBox="1"/>
            <p:nvPr/>
          </p:nvSpPr>
          <p:spPr>
            <a:xfrm>
              <a:off x="1030843" y="4349961"/>
              <a:ext cx="9795307" cy="103662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en-US" altLang="ko-KR" sz="25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pwntools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 파이썬 코드에서 대체로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payload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를 전송하기 직전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pause()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를 통해 </a:t>
              </a:r>
              <a:endPara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endParaRPr>
            </a:p>
            <a:p>
              <a:endPara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endParaRPr>
            </a:p>
            <a:p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프로그램을 멈추고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GDB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를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attach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하게 됨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11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65930"/>
            <a:ext cx="2796073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GDB attach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D346A9-F2CB-52BC-69C4-CE1C9AE2051E}"/>
              </a:ext>
            </a:extLst>
          </p:cNvPr>
          <p:cNvGrpSpPr/>
          <p:nvPr/>
        </p:nvGrpSpPr>
        <p:grpSpPr>
          <a:xfrm>
            <a:off x="2924519" y="1781093"/>
            <a:ext cx="6342962" cy="2714735"/>
            <a:chOff x="1990151" y="1203122"/>
            <a:chExt cx="6342962" cy="27147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66DB81-9A38-B19F-1FC7-9D2D4CC21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8060" y="1203122"/>
              <a:ext cx="6285051" cy="10306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68267F-4F90-06C1-47B9-0CFCBA2F8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151" y="2815889"/>
              <a:ext cx="6342962" cy="699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B7048A-8ECC-907A-6A7B-C00F60FD37C0}"/>
                </a:ext>
              </a:extLst>
            </p:cNvPr>
            <p:cNvSpPr txBox="1"/>
            <p:nvPr/>
          </p:nvSpPr>
          <p:spPr>
            <a:xfrm>
              <a:off x="5021184" y="2368151"/>
              <a:ext cx="280897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989017-7915-5062-DED7-6A058A5F72EC}"/>
                </a:ext>
              </a:extLst>
            </p:cNvPr>
            <p:cNvSpPr txBox="1"/>
            <p:nvPr/>
          </p:nvSpPr>
          <p:spPr>
            <a:xfrm>
              <a:off x="4721742" y="3573729"/>
              <a:ext cx="879778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$ </a:t>
              </a:r>
              <a:r>
                <a:rPr lang="en-US" altLang="ko-KR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ps</a:t>
              </a:r>
              <a:r>
                <a: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-</a:t>
              </a:r>
              <a:r>
                <a:rPr lang="en-US" altLang="ko-KR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ef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DAF479C-F2C9-7B5C-4144-FFEBB0BC5A06}"/>
              </a:ext>
            </a:extLst>
          </p:cNvPr>
          <p:cNvSpPr txBox="1"/>
          <p:nvPr/>
        </p:nvSpPr>
        <p:spPr>
          <a:xfrm>
            <a:off x="1338795" y="5097357"/>
            <a:ext cx="9795307" cy="103662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python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코드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실행시킨 후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pwntools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의 기능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또는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ps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 –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ef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명령어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통해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algn="ctr"/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algn="ctr"/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실행 파일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바이너리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)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의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PID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구한다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033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280764"/>
            <a:ext cx="249688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Pwnable</a:t>
            </a:r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?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CA21C1C-650A-9037-AFBA-E212BDEF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2004028"/>
            <a:ext cx="8649907" cy="1143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74A067-E7A2-2EE1-4AA5-53913D055D39}"/>
              </a:ext>
            </a:extLst>
          </p:cNvPr>
          <p:cNvSpPr txBox="1"/>
          <p:nvPr/>
        </p:nvSpPr>
        <p:spPr>
          <a:xfrm>
            <a:off x="2731430" y="4273553"/>
            <a:ext cx="6729137" cy="57496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 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시스템 권한 획득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정보 유출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3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etc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…</a:t>
            </a:r>
            <a:endParaRPr lang="en-US" altLang="ko-KR" sz="3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BA78A9F-3FDE-AA18-E46E-87967048BB51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E52C7F-6A1E-810E-562B-8DA58D225415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076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65930"/>
            <a:ext cx="2796073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GDB attach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DAF479C-F2C9-7B5C-4144-FFEBB0BC5A06}"/>
              </a:ext>
            </a:extLst>
          </p:cNvPr>
          <p:cNvSpPr txBox="1"/>
          <p:nvPr/>
        </p:nvSpPr>
        <p:spPr>
          <a:xfrm>
            <a:off x="1338794" y="4666247"/>
            <a:ext cx="9795307" cy="103662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터미널을 하나 더 띄우고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gdb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실행시킨 후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</a:t>
            </a:r>
          </a:p>
          <a:p>
            <a:pPr algn="ctr"/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“attach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pid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”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명령어를 통해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gdb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바이너리에 붙인다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294080-2B98-68D9-BB93-6135DFF6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31" y="1673440"/>
            <a:ext cx="8893834" cy="2173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0814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65930"/>
            <a:ext cx="2796073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GDB attach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DAF479C-F2C9-7B5C-4144-FFEBB0BC5A06}"/>
              </a:ext>
            </a:extLst>
          </p:cNvPr>
          <p:cNvSpPr txBox="1"/>
          <p:nvPr/>
        </p:nvSpPr>
        <p:spPr>
          <a:xfrm>
            <a:off x="1008752" y="4743674"/>
            <a:ext cx="10174496" cy="203689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attach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이후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만약 원하는 함수 부분이 아니라면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(ex main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함수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),</a:t>
            </a:r>
          </a:p>
          <a:p>
            <a:pPr algn="ctr"/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algn="ctr"/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원하는 함수가 등장할 때까지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gdb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에서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fin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명령어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통해 함수를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종료시킨다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algn="ctr"/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pPr algn="ctr"/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(pause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걸었다면 위와 같이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fin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명령어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입력시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gdb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에 입력이 더 이상 안되는데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이 때는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python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코드를 실행한 부분에서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엔터를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쳐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pause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끝낸다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)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F0BB60-5B39-9473-292C-067355C7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37" y="365930"/>
            <a:ext cx="7315205" cy="4166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708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40050"/>
            <a:ext cx="24076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Pwntools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9D7A4-EFCC-73AC-102B-B536A34BF29E}"/>
              </a:ext>
            </a:extLst>
          </p:cNvPr>
          <p:cNvSpPr txBox="1"/>
          <p:nvPr/>
        </p:nvSpPr>
        <p:spPr>
          <a:xfrm>
            <a:off x="1763700" y="4463408"/>
            <a:ext cx="8664597" cy="157523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익스플로잇에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성공했다면 위와 같이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ls, id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등 명령어 실행이 가능하다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.</a:t>
            </a:r>
          </a:p>
          <a:p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코드가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완벽한거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같은데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익스플로잇에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실패하면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shellcode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다른걸로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바꿔보자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163261-D8DE-8A23-CE30-4213D318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702" y="1277804"/>
            <a:ext cx="6580595" cy="269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944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40050"/>
            <a:ext cx="240769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Pwntools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B72449-F84B-6C81-ECCF-E1C33CB7FD78}"/>
              </a:ext>
            </a:extLst>
          </p:cNvPr>
          <p:cNvSpPr txBox="1"/>
          <p:nvPr/>
        </p:nvSpPr>
        <p:spPr>
          <a:xfrm>
            <a:off x="2230683" y="5116843"/>
            <a:ext cx="1135298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exec4.c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79D7A4-EFCC-73AC-102B-B536A34BF29E}"/>
              </a:ext>
            </a:extLst>
          </p:cNvPr>
          <p:cNvSpPr txBox="1"/>
          <p:nvPr/>
        </p:nvSpPr>
        <p:spPr>
          <a:xfrm>
            <a:off x="5585591" y="3021361"/>
            <a:ext cx="7299549" cy="80579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pwntools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에 익숙해지기 위해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한번 더 실습해보자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CC8AD-90E1-CD5F-EAFA-5542C363AFA9}"/>
              </a:ext>
            </a:extLst>
          </p:cNvPr>
          <p:cNvSpPr txBox="1"/>
          <p:nvPr/>
        </p:nvSpPr>
        <p:spPr>
          <a:xfrm>
            <a:off x="5452323" y="5327379"/>
            <a:ext cx="6159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Shellcode </a:t>
            </a:r>
            <a:r>
              <a:rPr lang="ko-KR" altLang="en-US" dirty="0">
                <a:latin typeface="+mj-ea"/>
                <a:ea typeface="+mj-ea"/>
              </a:rPr>
              <a:t>모음 블로그</a:t>
            </a:r>
            <a:r>
              <a:rPr lang="en-US" altLang="ko-KR" dirty="0">
                <a:latin typeface="+mj-ea"/>
                <a:ea typeface="+mj-ea"/>
              </a:rPr>
              <a:t>:</a:t>
            </a:r>
          </a:p>
          <a:p>
            <a:r>
              <a:rPr lang="ko-KR" altLang="en-US" dirty="0">
                <a:latin typeface="+mj-ea"/>
                <a:ea typeface="+mj-ea"/>
              </a:rPr>
              <a:t>https://hackhijack64.tistory.com/38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6FD6DC-ED66-79EB-CE12-9AA817D10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34" y="1970992"/>
            <a:ext cx="3915020" cy="291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0405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33261"/>
            <a:ext cx="5315545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추가적인 </a:t>
            </a:r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Pwntools</a:t>
            </a:r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함수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79D7A4-EFCC-73AC-102B-B536A34BF29E}"/>
              </a:ext>
            </a:extLst>
          </p:cNvPr>
          <p:cNvSpPr txBox="1"/>
          <p:nvPr/>
        </p:nvSpPr>
        <p:spPr>
          <a:xfrm>
            <a:off x="2564970" y="2112642"/>
            <a:ext cx="7299549" cy="80579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바이너리가 출력하는 값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pwntools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 보내는 값 등을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16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진수 형태로 출력해줌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18F449-2000-0FBD-25A7-DF473802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628" y="1205679"/>
            <a:ext cx="3264429" cy="577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552E7E-22B8-0C4F-01E9-BFEBBA4EC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27" y="3424536"/>
            <a:ext cx="3188745" cy="528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45287A-B99E-228E-A7BE-39EFD3D84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8017"/>
            <a:ext cx="3619644" cy="167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21A1D4-5A7C-485A-407E-656008514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53" y="2909787"/>
            <a:ext cx="3113511" cy="1784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7467F0-7F0F-8F05-5DA4-D4A967AA535D}"/>
              </a:ext>
            </a:extLst>
          </p:cNvPr>
          <p:cNvSpPr txBox="1"/>
          <p:nvPr/>
        </p:nvSpPr>
        <p:spPr>
          <a:xfrm>
            <a:off x="2498651" y="4923928"/>
            <a:ext cx="8239400" cy="80579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터미널을 하나 더 켤 필요 없이 자동으로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gdb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가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attach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됨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</a:t>
            </a: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자동으로 켜진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gdb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를 종료하려면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“quit”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명령어 입력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2EC2C-8106-9BED-F8CE-6D52DFDAA15A}"/>
              </a:ext>
            </a:extLst>
          </p:cNvPr>
          <p:cNvSpPr txBox="1"/>
          <p:nvPr/>
        </p:nvSpPr>
        <p:spPr>
          <a:xfrm>
            <a:off x="2871515" y="6333284"/>
            <a:ext cx="6448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추가적인 </a:t>
            </a:r>
            <a:r>
              <a:rPr lang="en-US" altLang="ko-KR" dirty="0" err="1">
                <a:latin typeface="+mj-ea"/>
                <a:ea typeface="+mj-ea"/>
              </a:rPr>
              <a:t>pwntools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사용법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https://hiimsik.tistory.com/42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767FCE-B63E-1C68-155D-F4CD771530C7}"/>
              </a:ext>
            </a:extLst>
          </p:cNvPr>
          <p:cNvSpPr txBox="1"/>
          <p:nvPr/>
        </p:nvSpPr>
        <p:spPr>
          <a:xfrm>
            <a:off x="5640991" y="3539283"/>
            <a:ext cx="303339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=&gt;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18997-C92E-F318-836C-2927F60DF81D}"/>
              </a:ext>
            </a:extLst>
          </p:cNvPr>
          <p:cNvSpPr txBox="1"/>
          <p:nvPr/>
        </p:nvSpPr>
        <p:spPr>
          <a:xfrm>
            <a:off x="5692641" y="1401442"/>
            <a:ext cx="303339" cy="26718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1530354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10818"/>
            <a:ext cx="2411673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NOP-Sled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27AD83-E577-6FFE-EC2B-87EC55CFA22C}"/>
              </a:ext>
            </a:extLst>
          </p:cNvPr>
          <p:cNvGrpSpPr/>
          <p:nvPr/>
        </p:nvGrpSpPr>
        <p:grpSpPr>
          <a:xfrm>
            <a:off x="7200649" y="1604983"/>
            <a:ext cx="3705225" cy="3638550"/>
            <a:chOff x="6544626" y="1425944"/>
            <a:chExt cx="3705225" cy="363855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5AA842F-6D8B-F707-02FB-DCE98E47D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626" y="1425944"/>
              <a:ext cx="3705225" cy="36385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DDFC047-AC35-3362-63A0-08A9F14430E8}"/>
                </a:ext>
              </a:extLst>
            </p:cNvPr>
            <p:cNvSpPr/>
            <p:nvPr/>
          </p:nvSpPr>
          <p:spPr>
            <a:xfrm>
              <a:off x="7539038" y="2644140"/>
              <a:ext cx="1709737" cy="638175"/>
            </a:xfrm>
            <a:prstGeom prst="rect">
              <a:avLst/>
            </a:prstGeom>
            <a:solidFill>
              <a:srgbClr val="D9F2D0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\x90 \x90 \x90 \x90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\x90 \x90 \x90 \x90</a:t>
              </a:r>
            </a:p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Shellcode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C6D594-91ED-853E-6007-AF17233E285B}"/>
                </a:ext>
              </a:extLst>
            </p:cNvPr>
            <p:cNvSpPr txBox="1"/>
            <p:nvPr/>
          </p:nvSpPr>
          <p:spPr>
            <a:xfrm>
              <a:off x="6679886" y="2405114"/>
              <a:ext cx="1028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0x1000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03D3580-591C-18D5-4347-AAC6F099743F}"/>
                </a:ext>
              </a:extLst>
            </p:cNvPr>
            <p:cNvSpPr/>
            <p:nvPr/>
          </p:nvSpPr>
          <p:spPr>
            <a:xfrm>
              <a:off x="7542204" y="3680460"/>
              <a:ext cx="1708476" cy="312420"/>
            </a:xfrm>
            <a:prstGeom prst="rect">
              <a:avLst/>
            </a:prstGeom>
            <a:solidFill>
              <a:srgbClr val="DCEAF7"/>
            </a:solidFill>
            <a:ln w="3175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0x1000</a:t>
              </a:r>
              <a:endPara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7D400C-6643-E43B-45C4-E6E4ED9F2474}"/>
              </a:ext>
            </a:extLst>
          </p:cNvPr>
          <p:cNvSpPr txBox="1"/>
          <p:nvPr/>
        </p:nvSpPr>
        <p:spPr>
          <a:xfrm>
            <a:off x="1160099" y="1799397"/>
            <a:ext cx="9745775" cy="319106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buf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의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주소값을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정확히 알지 못할 경우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</a:t>
            </a: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NOP(=0x90)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을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shellcode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앞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에 작성해 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shellcode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의 길이를 늘릴 수 있다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(NOP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는 아무런 동작도 수행하지 않고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다음 명령어를 수행한다는 명령어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3645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30525"/>
            <a:ext cx="4426006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Interger</a:t>
            </a:r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Overflow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7D400C-6643-E43B-45C4-E6E4ED9F2474}"/>
              </a:ext>
            </a:extLst>
          </p:cNvPr>
          <p:cNvSpPr txBox="1"/>
          <p:nvPr/>
        </p:nvSpPr>
        <p:spPr>
          <a:xfrm>
            <a:off x="1229900" y="1349999"/>
            <a:ext cx="8276408" cy="421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정수의 종류는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signed integer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와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unsigned integer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두 종류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A0F350-C567-5B59-D301-AC9FAA16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70" y="2259481"/>
            <a:ext cx="4843094" cy="3248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1E7F72-2B9C-81CE-8B4C-16B3DD3662C4}"/>
              </a:ext>
            </a:extLst>
          </p:cNvPr>
          <p:cNvSpPr txBox="1"/>
          <p:nvPr/>
        </p:nvSpPr>
        <p:spPr>
          <a:xfrm>
            <a:off x="6643375" y="2693227"/>
            <a:ext cx="5725866" cy="103662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unsigned int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의 최대 값을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signed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형태로 출력한다면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..?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91285C3-0B87-C01A-65B0-EF5FE779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483" y="4043366"/>
            <a:ext cx="4541580" cy="674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D3C832-2371-3F3B-BCFE-0F3B3D7AD88F}"/>
              </a:ext>
            </a:extLst>
          </p:cNvPr>
          <p:cNvSpPr txBox="1"/>
          <p:nvPr/>
        </p:nvSpPr>
        <p:spPr>
          <a:xfrm>
            <a:off x="3204568" y="5675257"/>
            <a:ext cx="1135298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exec3.c</a:t>
            </a:r>
          </a:p>
        </p:txBody>
      </p:sp>
    </p:spTree>
    <p:extLst>
      <p:ext uri="{BB962C8B-B14F-4D97-AF65-F5344CB8AC3E}">
        <p14:creationId xmlns:p14="http://schemas.microsoft.com/office/powerpoint/2010/main" val="83761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30525"/>
            <a:ext cx="4426006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Interger</a:t>
            </a:r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Overflow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1E7F72-2B9C-81CE-8B4C-16B3DD3662C4}"/>
              </a:ext>
            </a:extLst>
          </p:cNvPr>
          <p:cNvSpPr txBox="1"/>
          <p:nvPr/>
        </p:nvSpPr>
        <p:spPr>
          <a:xfrm>
            <a:off x="1554209" y="3862876"/>
            <a:ext cx="8970015" cy="195995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unsigned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일 때와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signed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일 때 인식되는 정수의 크기가 다름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</a:t>
            </a:r>
          </a:p>
          <a:p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저장되는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hex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값은 동일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!!</a:t>
            </a:r>
          </a:p>
          <a:p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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검증 우회에 사용될 수 있음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!!!!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CB043-0EDD-0E9F-72CA-0E8A57A9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76" y="1874889"/>
            <a:ext cx="4115374" cy="1095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973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46696" y="308240"/>
            <a:ext cx="2015026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보호 기법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1E7F72-2B9C-81CE-8B4C-16B3DD3662C4}"/>
              </a:ext>
            </a:extLst>
          </p:cNvPr>
          <p:cNvSpPr txBox="1"/>
          <p:nvPr/>
        </p:nvSpPr>
        <p:spPr>
          <a:xfrm>
            <a:off x="1329923" y="1568250"/>
            <a:ext cx="8970015" cy="157523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NX(No-Execute):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코드를 실행하는 메모리 영역과 쓰기 가능한 메모리 영역을 구분하는 기법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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켜져 있다면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shellcode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를 사용할 수 없음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!!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1A1075-8CB4-3085-7B77-AAC77EBFFB5A}"/>
              </a:ext>
            </a:extLst>
          </p:cNvPr>
          <p:cNvSpPr txBox="1"/>
          <p:nvPr/>
        </p:nvSpPr>
        <p:spPr>
          <a:xfrm>
            <a:off x="1329923" y="3714517"/>
            <a:ext cx="8970015" cy="421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ASLR: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메모리 주소를 임의로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랜덤화하는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기법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4ADC4-2E70-7CC6-732A-7790C5F0A8CA}"/>
              </a:ext>
            </a:extLst>
          </p:cNvPr>
          <p:cNvSpPr txBox="1"/>
          <p:nvPr/>
        </p:nvSpPr>
        <p:spPr>
          <a:xfrm>
            <a:off x="1329923" y="4706622"/>
            <a:ext cx="8970015" cy="157523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CANARY: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stack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의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sfp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와 지역 변수들 사이에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canary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값을 넣고 함수 종료 직전에 변조 유무를 확인하는 기법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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켜져 있다면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bof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를 사용하기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힘들어짐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!!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2591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83264"/>
            <a:ext cx="2915913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문제 풀이 </a:t>
            </a:r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TIP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1E7F72-2B9C-81CE-8B4C-16B3DD3662C4}"/>
              </a:ext>
            </a:extLst>
          </p:cNvPr>
          <p:cNvSpPr txBox="1"/>
          <p:nvPr/>
        </p:nvSpPr>
        <p:spPr>
          <a:xfrm>
            <a:off x="1434026" y="2428864"/>
            <a:ext cx="8970015" cy="421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file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명령어를 통해 바이너리의 환경 확인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(32bit vs 64bit)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0F4348-28D2-4733-CC8F-9C83DECA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8" y="1234047"/>
            <a:ext cx="3500282" cy="1190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CC37D1-631B-C528-6E53-6F52C9493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27" y="3010007"/>
            <a:ext cx="3433236" cy="1333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DA7073-B63D-DCA1-5F94-9FCDB9703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027" y="4961873"/>
            <a:ext cx="6039693" cy="132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7BAD14-EA7B-1EEB-73E2-7B4008853437}"/>
              </a:ext>
            </a:extLst>
          </p:cNvPr>
          <p:cNvSpPr txBox="1"/>
          <p:nvPr/>
        </p:nvSpPr>
        <p:spPr>
          <a:xfrm>
            <a:off x="1434026" y="4343903"/>
            <a:ext cx="8970015" cy="421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Gdb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의 </a:t>
            </a:r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checksec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명령어를 통해 보호 기법 확인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BB0D53-1FF1-7FDD-E33A-7DE8BC39A706}"/>
              </a:ext>
            </a:extLst>
          </p:cNvPr>
          <p:cNvSpPr txBox="1"/>
          <p:nvPr/>
        </p:nvSpPr>
        <p:spPr>
          <a:xfrm>
            <a:off x="1434026" y="6286033"/>
            <a:ext cx="8970015" cy="421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Dockerfile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이 있다면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ubuntu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버전 확인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로되리안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방지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!!)</a:t>
            </a:r>
          </a:p>
        </p:txBody>
      </p:sp>
    </p:spTree>
    <p:extLst>
      <p:ext uri="{BB962C8B-B14F-4D97-AF65-F5344CB8AC3E}">
        <p14:creationId xmlns:p14="http://schemas.microsoft.com/office/powerpoint/2010/main" val="224268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264343"/>
            <a:ext cx="249688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err="1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Pwnable</a:t>
            </a:r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?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34A3FC-0947-2526-6C47-ABD7EB648DC1}"/>
              </a:ext>
            </a:extLst>
          </p:cNvPr>
          <p:cNvGrpSpPr/>
          <p:nvPr/>
        </p:nvGrpSpPr>
        <p:grpSpPr>
          <a:xfrm>
            <a:off x="3077623" y="2155925"/>
            <a:ext cx="5969214" cy="2769568"/>
            <a:chOff x="1430175" y="1551916"/>
            <a:chExt cx="5969214" cy="276956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E77194C-57B5-FD47-B987-37705C6D6DDC}"/>
                </a:ext>
              </a:extLst>
            </p:cNvPr>
            <p:cNvGrpSpPr/>
            <p:nvPr/>
          </p:nvGrpSpPr>
          <p:grpSpPr>
            <a:xfrm>
              <a:off x="1430175" y="1551916"/>
              <a:ext cx="2698116" cy="2769568"/>
              <a:chOff x="741912" y="1486887"/>
              <a:chExt cx="3286235" cy="3373262"/>
            </a:xfrm>
          </p:grpSpPr>
          <p:pic>
            <p:nvPicPr>
              <p:cNvPr id="28" name="Picture 2" descr="C언어에 관하여">
                <a:extLst>
                  <a:ext uri="{FF2B5EF4-FFF2-40B4-BE49-F238E27FC236}">
                    <a16:creationId xmlns:a16="http://schemas.microsoft.com/office/drawing/2014/main" id="{AB2D40AA-02B4-1AAD-F39F-8971E93A90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912" y="1486887"/>
                <a:ext cx="2215081" cy="1312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cpp · GitHub Topics · GitHub">
                <a:extLst>
                  <a:ext uri="{FF2B5EF4-FFF2-40B4-BE49-F238E27FC236}">
                    <a16:creationId xmlns:a16="http://schemas.microsoft.com/office/drawing/2014/main" id="{E7963179-E95A-35E6-3EDF-2089DFFE59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1193" y="2270781"/>
                <a:ext cx="2306954" cy="115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6" descr="Blue Teams Academy] 모듈 17 - IDA Pro 시작">
                <a:extLst>
                  <a:ext uri="{FF2B5EF4-FFF2-40B4-BE49-F238E27FC236}">
                    <a16:creationId xmlns:a16="http://schemas.microsoft.com/office/drawing/2014/main" id="{C633CEE7-5608-CE8B-D751-88E5F36C1B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1165" y="2912458"/>
                <a:ext cx="1580055" cy="19476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C9AABB-7BCA-2F9D-A324-D7EAEB67DCF6}"/>
                </a:ext>
              </a:extLst>
            </p:cNvPr>
            <p:cNvSpPr txBox="1"/>
            <p:nvPr/>
          </p:nvSpPr>
          <p:spPr>
            <a:xfrm>
              <a:off x="4380638" y="2588768"/>
              <a:ext cx="303339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=&gt;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900E54-4286-D725-1838-071CF6739B59}"/>
                </a:ext>
              </a:extLst>
            </p:cNvPr>
            <p:cNvSpPr txBox="1"/>
            <p:nvPr/>
          </p:nvSpPr>
          <p:spPr>
            <a:xfrm>
              <a:off x="4932316" y="2396407"/>
              <a:ext cx="2467073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취약점 분석</a:t>
              </a:r>
              <a:endPara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D17A6F-F938-69A3-7A75-5B6F0D0F0C70}"/>
              </a:ext>
            </a:extLst>
          </p:cNvPr>
          <p:cNvGrpSpPr/>
          <p:nvPr/>
        </p:nvGrpSpPr>
        <p:grpSpPr>
          <a:xfrm>
            <a:off x="1502230" y="5463946"/>
            <a:ext cx="9658389" cy="661389"/>
            <a:chOff x="3627951" y="5559840"/>
            <a:chExt cx="9658389" cy="66138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AB7241C-9AB2-24D8-EFA8-01F3573DB752}"/>
                </a:ext>
              </a:extLst>
            </p:cNvPr>
            <p:cNvGrpSpPr/>
            <p:nvPr/>
          </p:nvGrpSpPr>
          <p:grpSpPr>
            <a:xfrm>
              <a:off x="3627951" y="5559840"/>
              <a:ext cx="4676382" cy="651905"/>
              <a:chOff x="4657496" y="5559840"/>
              <a:chExt cx="4676382" cy="65190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EAA01EE-5C22-FB15-F1F4-221ACA60C7EA}"/>
                  </a:ext>
                </a:extLst>
              </p:cNvPr>
              <p:cNvSpPr txBox="1"/>
              <p:nvPr/>
            </p:nvSpPr>
            <p:spPr>
              <a:xfrm>
                <a:off x="4657496" y="5752200"/>
                <a:ext cx="303339" cy="267184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en-US" altLang="ko-KR" sz="15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Regular" panose="020B0500000000000000" pitchFamily="34" charset="-127"/>
                    <a:ea typeface="Noto Sans KR Regular" panose="020B0500000000000000" pitchFamily="34" charset="-127"/>
                  </a:rPr>
                  <a:t>=&gt;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0B6CB5-D37B-507F-7544-94F6C2A20AA8}"/>
                  </a:ext>
                </a:extLst>
              </p:cNvPr>
              <p:cNvSpPr txBox="1"/>
              <p:nvPr/>
            </p:nvSpPr>
            <p:spPr>
              <a:xfrm>
                <a:off x="4960835" y="5559840"/>
                <a:ext cx="4373043" cy="651905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ctr"/>
                <a:r>
                  <a:rPr lang="ko-KR" altLang="en-US" sz="4000" spc="-150" dirty="0" err="1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+mn-ea"/>
                  </a:rPr>
                  <a:t>익스플로잇</a:t>
                </a:r>
                <a:r>
                  <a:rPr lang="ko-KR" altLang="en-US" sz="4000" spc="-15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+mn-ea"/>
                  </a:rPr>
                  <a:t> 코드 작성</a:t>
                </a:r>
                <a:endPara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6DDC34-54A4-645D-6EAD-7177370DE3ED}"/>
                </a:ext>
              </a:extLst>
            </p:cNvPr>
            <p:cNvSpPr txBox="1"/>
            <p:nvPr/>
          </p:nvSpPr>
          <p:spPr>
            <a:xfrm>
              <a:off x="9169778" y="5569324"/>
              <a:ext cx="4116562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코드 실행 및 쉘 획득</a:t>
              </a:r>
              <a:endPara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CFEA98-8B4B-D798-3F86-7A605FDD13BD}"/>
                </a:ext>
              </a:extLst>
            </p:cNvPr>
            <p:cNvSpPr txBox="1"/>
            <p:nvPr/>
          </p:nvSpPr>
          <p:spPr>
            <a:xfrm>
              <a:off x="8585386" y="5752200"/>
              <a:ext cx="303339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=&gt;</a:t>
              </a: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C21DDD9-F515-0518-1169-036752F3470F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BAC62A8-B11A-61F7-7894-7D6A1DF411DE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35511A-6E52-ED69-B4EA-9985C2FCE575}"/>
              </a:ext>
            </a:extLst>
          </p:cNvPr>
          <p:cNvSpPr txBox="1"/>
          <p:nvPr/>
        </p:nvSpPr>
        <p:spPr>
          <a:xfrm>
            <a:off x="3218032" y="1216941"/>
            <a:ext cx="5470780" cy="57496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우리가 공부하게 될 </a:t>
            </a:r>
            <a:r>
              <a:rPr lang="en-US" altLang="ko-KR" sz="3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Pwnable</a:t>
            </a:r>
            <a:endParaRPr lang="en-US" altLang="ko-KR" sz="3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678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85244"/>
            <a:ext cx="101314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1E7F72-2B9C-81CE-8B4C-16B3DD3662C4}"/>
              </a:ext>
            </a:extLst>
          </p:cNvPr>
          <p:cNvSpPr txBox="1"/>
          <p:nvPr/>
        </p:nvSpPr>
        <p:spPr>
          <a:xfrm>
            <a:off x="845269" y="2910184"/>
            <a:ext cx="8970015" cy="80579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모든 과제는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ASLR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을 끄고 진행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모든 문제 풀이가 끝난 후 다시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ASLR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을 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켜야함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0E75EC-6A8F-41C7-50BB-5AF30F75D121}"/>
              </a:ext>
            </a:extLst>
          </p:cNvPr>
          <p:cNvGrpSpPr/>
          <p:nvPr/>
        </p:nvGrpSpPr>
        <p:grpSpPr>
          <a:xfrm>
            <a:off x="2924240" y="473645"/>
            <a:ext cx="8068801" cy="1363387"/>
            <a:chOff x="2061599" y="1818003"/>
            <a:chExt cx="8068801" cy="13633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C120DB-BEBA-4638-32BC-CBE50CDD1827}"/>
                </a:ext>
              </a:extLst>
            </p:cNvPr>
            <p:cNvSpPr txBox="1"/>
            <p:nvPr/>
          </p:nvSpPr>
          <p:spPr>
            <a:xfrm>
              <a:off x="2445297" y="2760318"/>
              <a:ext cx="7299549" cy="42107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/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Turn off ASLR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7BCA91-61DE-0098-E379-FEDE6C77A3E9}"/>
                </a:ext>
              </a:extLst>
            </p:cNvPr>
            <p:cNvGrpSpPr/>
            <p:nvPr/>
          </p:nvGrpSpPr>
          <p:grpSpPr>
            <a:xfrm>
              <a:off x="2061599" y="1818003"/>
              <a:ext cx="8068801" cy="904876"/>
              <a:chOff x="2061598" y="1818003"/>
              <a:chExt cx="8068801" cy="90487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236453-03BB-0AA0-C8E4-AE3DE6B3D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1598" y="1818003"/>
                <a:ext cx="8068801" cy="904876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A8D0ADB-4228-3291-2E19-DE18F72E4326}"/>
                  </a:ext>
                </a:extLst>
              </p:cNvPr>
              <p:cNvSpPr/>
              <p:nvPr/>
            </p:nvSpPr>
            <p:spPr>
              <a:xfrm>
                <a:off x="2156484" y="2065978"/>
                <a:ext cx="7877175" cy="656901"/>
              </a:xfrm>
              <a:prstGeom prst="rect">
                <a:avLst/>
              </a:prstGeom>
              <a:solidFill>
                <a:srgbClr val="151718"/>
              </a:solidFill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$ 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sudo</a:t>
                </a:r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 bash -c "echo 0 &gt; /proc/sys/kernel/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randomize_va_space</a:t>
                </a:r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“</a:t>
                </a:r>
              </a:p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$ cat /proc/sys/kernel/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randomize_va_space</a:t>
                </a:r>
                <a:endPara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endParaRPr lang="ko-KR" altLang="en-US" sz="12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272E78-285F-CC00-1100-4B0CFE8DAA90}"/>
              </a:ext>
            </a:extLst>
          </p:cNvPr>
          <p:cNvGrpSpPr/>
          <p:nvPr/>
        </p:nvGrpSpPr>
        <p:grpSpPr>
          <a:xfrm>
            <a:off x="2923311" y="1911538"/>
            <a:ext cx="8068801" cy="1363387"/>
            <a:chOff x="2061599" y="1818003"/>
            <a:chExt cx="8068801" cy="136338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A31F44-DB3C-89F7-6C5D-8C1611DB6B9E}"/>
                </a:ext>
              </a:extLst>
            </p:cNvPr>
            <p:cNvSpPr txBox="1"/>
            <p:nvPr/>
          </p:nvSpPr>
          <p:spPr>
            <a:xfrm>
              <a:off x="2445297" y="2760318"/>
              <a:ext cx="7299549" cy="421072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 algn="ctr"/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Turn on ASLR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87C2B0B-0ED6-7FCD-B9C6-61B393329B23}"/>
                </a:ext>
              </a:extLst>
            </p:cNvPr>
            <p:cNvGrpSpPr/>
            <p:nvPr/>
          </p:nvGrpSpPr>
          <p:grpSpPr>
            <a:xfrm>
              <a:off x="2061599" y="1818003"/>
              <a:ext cx="8068801" cy="904876"/>
              <a:chOff x="2061598" y="1818003"/>
              <a:chExt cx="8068801" cy="904876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9BF917C-3D24-EE8B-9F21-27D6724CD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1598" y="1818003"/>
                <a:ext cx="8068801" cy="904876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A7076F5-85F6-5E2B-8241-E6217E26F6FC}"/>
                  </a:ext>
                </a:extLst>
              </p:cNvPr>
              <p:cNvSpPr/>
              <p:nvPr/>
            </p:nvSpPr>
            <p:spPr>
              <a:xfrm>
                <a:off x="2156484" y="2065978"/>
                <a:ext cx="7877175" cy="656901"/>
              </a:xfrm>
              <a:prstGeom prst="rect">
                <a:avLst/>
              </a:prstGeom>
              <a:solidFill>
                <a:srgbClr val="151718"/>
              </a:solidFill>
              <a:ln w="3175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$ 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sudo</a:t>
                </a:r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 bash -c "echo 2 &gt; /proc/sys/kernel/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randomize_va_space</a:t>
                </a:r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“</a:t>
                </a:r>
              </a:p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$ cat /proc/sys/kernel/</a:t>
                </a:r>
                <a:r>
                  <a:rPr lang="en-US" altLang="ko-KR" sz="12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randomize_va_space</a:t>
                </a:r>
                <a:endParaRPr lang="ko-KR" altLang="en-US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r>
                  <a:rPr lang="en-US" altLang="ko-KR" sz="12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endParaRPr lang="ko-KR" altLang="en-US" sz="12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4E53CC8-7FEF-5AC8-4812-3295E6743399}"/>
              </a:ext>
            </a:extLst>
          </p:cNvPr>
          <p:cNvGrpSpPr/>
          <p:nvPr/>
        </p:nvGrpSpPr>
        <p:grpSpPr>
          <a:xfrm>
            <a:off x="926923" y="4364589"/>
            <a:ext cx="10182147" cy="2154902"/>
            <a:chOff x="713225" y="4977713"/>
            <a:chExt cx="10182147" cy="21549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08DD74-D553-DE6A-574F-BFE2E0B9C10B}"/>
                </a:ext>
              </a:extLst>
            </p:cNvPr>
            <p:cNvSpPr txBox="1"/>
            <p:nvPr/>
          </p:nvSpPr>
          <p:spPr>
            <a:xfrm>
              <a:off x="6235973" y="5459907"/>
              <a:ext cx="4659399" cy="1190514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r>
                <a:rPr lang="ko-KR" altLang="en-US" sz="250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문제 </a:t>
              </a:r>
              <a:r>
                <a:rPr lang="ko-KR" altLang="en-US" sz="25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익스플로잇에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 성공하면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, </a:t>
              </a:r>
            </a:p>
            <a:p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왼쪽 사진과 같이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id 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명령어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가 잘 수행되는 모습으로 풀이 인증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n-ea"/>
                </a:rPr>
                <a:t>!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CBF6346-790C-6D6F-FC95-25A3F3B81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225" y="4977713"/>
              <a:ext cx="5259996" cy="2154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17474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85244"/>
            <a:ext cx="101314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과제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7E6438-0C1F-ED06-8DA5-23B257070A68}"/>
              </a:ext>
            </a:extLst>
          </p:cNvPr>
          <p:cNvSpPr txBox="1"/>
          <p:nvPr/>
        </p:nvSpPr>
        <p:spPr>
          <a:xfrm>
            <a:off x="1086990" y="1162076"/>
            <a:ext cx="9038364" cy="311411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필수 과제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:</a:t>
            </a: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Assignment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폴더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LOB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폴더 속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7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문제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</a:t>
            </a: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Assignment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폴더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Choice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폴더 속 네 문제 중 선택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문제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</a:t>
            </a:r>
            <a:r>
              <a:rPr lang="ko-KR" altLang="en-US" sz="2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익스에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 실패했더라도 분석한 취약점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시도해본 방법들 등 기재하면 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정성평가로 인정 여부 결정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)</a:t>
            </a:r>
          </a:p>
          <a:p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선택 과제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:</a:t>
            </a:r>
          </a:p>
          <a:p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Assignment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폴더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Choice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폴더 속 나머지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2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문제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9CAF7-DED5-F4D0-208A-E6BD9463D983}"/>
              </a:ext>
            </a:extLst>
          </p:cNvPr>
          <p:cNvSpPr txBox="1"/>
          <p:nvPr/>
        </p:nvSpPr>
        <p:spPr>
          <a:xfrm>
            <a:off x="1086990" y="4715946"/>
            <a:ext cx="9038364" cy="195995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문제 별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풀이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와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답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, shell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획득 후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id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명령어 실행 결과 스크린 샷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을 정리해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pdf 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rPr>
              <a:t>파일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로 제출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다음 수업시간 전까지 제출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(5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월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31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일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20:00)</a:t>
            </a:r>
          </a:p>
          <a:p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늦은 제출은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6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월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2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일 </a:t>
            </a:r>
            <a:r>
              <a:rPr lang="en-US" altLang="ko-KR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23:59</a:t>
            </a:r>
            <a:r>
              <a:rPr lang="ko-KR" altLang="en-US" sz="2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</a:rPr>
              <a:t>까지</a:t>
            </a:r>
            <a:endParaRPr lang="en-US" altLang="ko-KR" sz="2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05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289473"/>
            <a:ext cx="223168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Method?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E43AC-16FD-8A8A-4B73-6A63DFDB0298}"/>
              </a:ext>
            </a:extLst>
          </p:cNvPr>
          <p:cNvSpPr txBox="1"/>
          <p:nvPr/>
        </p:nvSpPr>
        <p:spPr>
          <a:xfrm>
            <a:off x="1057116" y="1434559"/>
            <a:ext cx="6698871" cy="180606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Buffer Overflow, Return To </a:t>
            </a:r>
            <a:r>
              <a:rPr lang="en-US" altLang="ko-KR" sz="3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Libc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, </a:t>
            </a:r>
          </a:p>
          <a:p>
            <a:pPr algn="ctr"/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Return Oriented Programming…</a:t>
            </a:r>
          </a:p>
          <a:p>
            <a:pPr algn="ctr"/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sym typeface="Wingdings" panose="05000000000000000000" pitchFamily="2" charset="2"/>
            </a:endParaRPr>
          </a:p>
          <a:p>
            <a:pPr algn="r"/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앞으로 배울 기법들</a:t>
            </a:r>
            <a:r>
              <a:rPr lang="en-US" altLang="ko-KR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!</a:t>
            </a:r>
            <a:endParaRPr lang="en-US" altLang="ko-KR" sz="3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C462A9-F003-C4C2-2907-8A9F50A007B3}"/>
              </a:ext>
            </a:extLst>
          </p:cNvPr>
          <p:cNvSpPr txBox="1"/>
          <p:nvPr/>
        </p:nvSpPr>
        <p:spPr>
          <a:xfrm>
            <a:off x="1165551" y="4234058"/>
            <a:ext cx="10696919" cy="134440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 이번주는 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Buffer Overflow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sym typeface="Wingdings" panose="05000000000000000000" pitchFamily="2" charset="2"/>
            </a:endParaRPr>
          </a:p>
          <a:p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 그 중에서도 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Stack Buffer Overflow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0187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285938"/>
            <a:ext cx="1377031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BOF?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C462A9-F003-C4C2-2907-8A9F50A007B3}"/>
              </a:ext>
            </a:extLst>
          </p:cNvPr>
          <p:cNvSpPr txBox="1"/>
          <p:nvPr/>
        </p:nvSpPr>
        <p:spPr>
          <a:xfrm>
            <a:off x="1165551" y="4991955"/>
            <a:ext cx="10696919" cy="57496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실습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(exec1.c)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을 통해 확인해보자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!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D0812E-DCCB-8860-7265-4F4FF9D6FC03}"/>
              </a:ext>
            </a:extLst>
          </p:cNvPr>
          <p:cNvGrpSpPr/>
          <p:nvPr/>
        </p:nvGrpSpPr>
        <p:grpSpPr>
          <a:xfrm>
            <a:off x="1165551" y="1785890"/>
            <a:ext cx="10242852" cy="1878939"/>
            <a:chOff x="1165551" y="1472380"/>
            <a:chExt cx="10242852" cy="18789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4E43AC-16FD-8A8A-4B73-6A63DFDB0298}"/>
                </a:ext>
              </a:extLst>
            </p:cNvPr>
            <p:cNvSpPr txBox="1"/>
            <p:nvPr/>
          </p:nvSpPr>
          <p:spPr>
            <a:xfrm>
              <a:off x="1165551" y="1472380"/>
              <a:ext cx="7553080" cy="134440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3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Wingdings" panose="05000000000000000000" pitchFamily="2" charset="2"/>
                </a:rPr>
                <a:t>프로그램이 버퍼에 데이터를 입력 받을 때</a:t>
              </a:r>
              <a:r>
                <a:rPr lang="en-US" altLang="ko-KR" sz="3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Wingdings" panose="05000000000000000000" pitchFamily="2" charset="2"/>
                </a:rPr>
                <a:t>,</a:t>
              </a:r>
            </a:p>
            <a:p>
              <a:endParaRPr lang="en-US" altLang="ko-KR" sz="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endParaRPr>
            </a:p>
            <a:p>
              <a:r>
                <a:rPr lang="ko-KR" altLang="en-US" sz="3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Wingdings" panose="05000000000000000000" pitchFamily="2" charset="2"/>
                </a:rPr>
                <a:t>버퍼의 용량을 초과한 입력을 받는 취약점</a:t>
              </a:r>
              <a:r>
                <a:rPr lang="en-US" altLang="ko-KR" sz="3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  <a:sym typeface="Wingdings" panose="05000000000000000000" pitchFamily="2" charset="2"/>
                </a:rPr>
                <a:t>!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83D5A2-A323-D358-091E-D25E186ED410}"/>
                </a:ext>
              </a:extLst>
            </p:cNvPr>
            <p:cNvSpPr txBox="1"/>
            <p:nvPr/>
          </p:nvSpPr>
          <p:spPr>
            <a:xfrm>
              <a:off x="6096000" y="2930247"/>
              <a:ext cx="5312403" cy="42107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(</a:t>
              </a:r>
              <a:r>
                <a:rPr lang="ko-KR" altLang="en-US" sz="25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버퍼</a:t>
              </a:r>
              <a:r>
                <a:rPr lang="ko-KR" altLang="en-US" sz="25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란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임의의 변수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, 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배열 등 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메모리 공간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474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285938"/>
            <a:ext cx="1377031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BOF?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36401F-FE2C-8221-5187-FE37ED6AFABE}"/>
              </a:ext>
            </a:extLst>
          </p:cNvPr>
          <p:cNvSpPr txBox="1"/>
          <p:nvPr/>
        </p:nvSpPr>
        <p:spPr>
          <a:xfrm>
            <a:off x="3022875" y="4995300"/>
            <a:ext cx="6144040" cy="1190514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8</a:t>
            </a: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바이트 크기</a:t>
            </a: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  <a:sym typeface="Wingdings" panose="05000000000000000000" pitchFamily="2" charset="2"/>
              </a:rPr>
              <a:t>의</a:t>
            </a: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3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buf</a:t>
            </a:r>
            <a:endParaRPr lang="en-US" altLang="ko-KR" sz="3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sym typeface="Wingdings" panose="05000000000000000000" pitchFamily="2" charset="2"/>
            </a:endParaRPr>
          </a:p>
          <a:p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만약 </a:t>
            </a:r>
            <a:r>
              <a:rPr lang="en-US" altLang="ko-KR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8</a:t>
            </a: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바이트 이상의 값</a:t>
            </a: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을 입력한다면</a:t>
            </a:r>
            <a:r>
              <a:rPr lang="en-US" altLang="ko-KR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..?</a:t>
            </a:r>
            <a:endParaRPr lang="en-US" altLang="ko-KR" sz="3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FFF407A8-1C09-7C4E-C5CC-EE3F82DEC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030113"/>
              </p:ext>
            </p:extLst>
          </p:nvPr>
        </p:nvGraphicFramePr>
        <p:xfrm>
          <a:off x="7944364" y="1085426"/>
          <a:ext cx="2496456" cy="3092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057">
                  <a:extLst>
                    <a:ext uri="{9D8B030D-6E8A-4147-A177-3AD203B41FA5}">
                      <a16:colId xmlns:a16="http://schemas.microsoft.com/office/drawing/2014/main" val="2592354325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1621391067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1927965275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1535291208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160437384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1221833084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2575017197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3531720631"/>
                    </a:ext>
                  </a:extLst>
                </a:gridCol>
              </a:tblGrid>
              <a:tr h="7730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2600"/>
                  </a:ext>
                </a:extLst>
              </a:tr>
              <a:tr h="7730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550875"/>
                  </a:ext>
                </a:extLst>
              </a:tr>
              <a:tr h="77308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EBP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587806"/>
                  </a:ext>
                </a:extLst>
              </a:tr>
              <a:tr h="77308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RET </a:t>
                      </a:r>
                      <a:r>
                        <a:rPr lang="en-US" altLang="ko-KR" b="1" dirty="0" err="1"/>
                        <a:t>Addr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028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C39BB1-40AB-6CA4-3603-A0F4D25DFD92}"/>
              </a:ext>
            </a:extLst>
          </p:cNvPr>
          <p:cNvGrpSpPr/>
          <p:nvPr/>
        </p:nvGrpSpPr>
        <p:grpSpPr>
          <a:xfrm>
            <a:off x="7289703" y="725314"/>
            <a:ext cx="2476309" cy="3826758"/>
            <a:chOff x="7055327" y="359555"/>
            <a:chExt cx="2476309" cy="38267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41B609-A281-5809-7605-5F21BF4154FE}"/>
                </a:ext>
              </a:extLst>
            </p:cNvPr>
            <p:cNvSpPr txBox="1"/>
            <p:nvPr/>
          </p:nvSpPr>
          <p:spPr>
            <a:xfrm>
              <a:off x="8384797" y="3872963"/>
              <a:ext cx="1146839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High </a:t>
              </a:r>
              <a:r>
                <a:rPr lang="en-US" altLang="ko-KR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Addr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5C6100-7149-D8E3-2FC4-755ED18B49E8}"/>
                </a:ext>
              </a:extLst>
            </p:cNvPr>
            <p:cNvSpPr txBox="1"/>
            <p:nvPr/>
          </p:nvSpPr>
          <p:spPr>
            <a:xfrm>
              <a:off x="8406917" y="359555"/>
              <a:ext cx="1102596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Low </a:t>
              </a:r>
              <a:r>
                <a:rPr lang="en-US" altLang="ko-KR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Addr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FB822-3ECD-EA9D-CCA0-1D2C7B716011}"/>
                </a:ext>
              </a:extLst>
            </p:cNvPr>
            <p:cNvSpPr txBox="1"/>
            <p:nvPr/>
          </p:nvSpPr>
          <p:spPr>
            <a:xfrm>
              <a:off x="7055327" y="962723"/>
              <a:ext cx="461395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buf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02B40D-E2C3-E145-3D1A-4B99D4EC8374}"/>
                </a:ext>
              </a:extLst>
            </p:cNvPr>
            <p:cNvSpPr txBox="1"/>
            <p:nvPr/>
          </p:nvSpPr>
          <p:spPr>
            <a:xfrm>
              <a:off x="7055327" y="1681180"/>
              <a:ext cx="546354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tmp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AC938E7-A2FC-830D-BAE9-6F5DF393C6CA}"/>
              </a:ext>
            </a:extLst>
          </p:cNvPr>
          <p:cNvGrpSpPr/>
          <p:nvPr/>
        </p:nvGrpSpPr>
        <p:grpSpPr>
          <a:xfrm>
            <a:off x="1683606" y="1328482"/>
            <a:ext cx="4435249" cy="3136507"/>
            <a:chOff x="1854017" y="1267443"/>
            <a:chExt cx="4435249" cy="313650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1FDD079-D616-EB52-BFD3-4CF3C5ABA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017" y="1267443"/>
              <a:ext cx="4435249" cy="25963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F06C49-E0E2-9E54-BD97-C454B5B2C3DE}"/>
                </a:ext>
              </a:extLst>
            </p:cNvPr>
            <p:cNvSpPr txBox="1"/>
            <p:nvPr/>
          </p:nvSpPr>
          <p:spPr>
            <a:xfrm>
              <a:off x="3497582" y="3982878"/>
              <a:ext cx="1148122" cy="42107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exec1.c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916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285938"/>
            <a:ext cx="1377031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BOF?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36401F-FE2C-8221-5187-FE37ED6AFABE}"/>
              </a:ext>
            </a:extLst>
          </p:cNvPr>
          <p:cNvSpPr txBox="1"/>
          <p:nvPr/>
        </p:nvSpPr>
        <p:spPr>
          <a:xfrm>
            <a:off x="1237827" y="4492754"/>
            <a:ext cx="5750984" cy="188301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tmp</a:t>
            </a: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  <a:sym typeface="Wingdings" panose="05000000000000000000" pitchFamily="2" charset="2"/>
              </a:rPr>
              <a:t>의</a:t>
            </a: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  <a:sym typeface="Wingdings" panose="05000000000000000000" pitchFamily="2" charset="2"/>
              </a:rPr>
              <a:t> 범위를 침범해 </a:t>
            </a:r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  <a:sym typeface="Wingdings" panose="05000000000000000000" pitchFamily="2" charset="2"/>
              </a:rPr>
              <a:t>값이 작성된다</a:t>
            </a:r>
            <a:r>
              <a:rPr lang="en-US" altLang="ko-KR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n-ea"/>
                <a:sym typeface="Wingdings" panose="05000000000000000000" pitchFamily="2" charset="2"/>
              </a:rPr>
              <a:t>!</a:t>
            </a: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sym typeface="Wingdings" panose="05000000000000000000" pitchFamily="2" charset="2"/>
            </a:endParaRPr>
          </a:p>
          <a:p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결과 덮어 씌운 값이 출력</a:t>
            </a:r>
            <a:r>
              <a:rPr lang="en-US" altLang="ko-KR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!!!</a:t>
            </a: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sym typeface="Wingdings" panose="05000000000000000000" pitchFamily="2" charset="2"/>
            </a:endParaRPr>
          </a:p>
          <a:p>
            <a:r>
              <a:rPr lang="ko-KR" altLang="en-US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그런데 이걸 어떻게 활용할까</a:t>
            </a:r>
            <a:r>
              <a:rPr lang="en-US" altLang="ko-KR" sz="3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?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FFF407A8-1C09-7C4E-C5CC-EE3F82DEC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563705"/>
              </p:ext>
            </p:extLst>
          </p:nvPr>
        </p:nvGraphicFramePr>
        <p:xfrm>
          <a:off x="7369600" y="1085426"/>
          <a:ext cx="2496456" cy="3092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057">
                  <a:extLst>
                    <a:ext uri="{9D8B030D-6E8A-4147-A177-3AD203B41FA5}">
                      <a16:colId xmlns:a16="http://schemas.microsoft.com/office/drawing/2014/main" val="2592354325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1621391067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1927965275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1535291208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160437384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1221833084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2575017197"/>
                    </a:ext>
                  </a:extLst>
                </a:gridCol>
                <a:gridCol w="312057">
                  <a:extLst>
                    <a:ext uri="{9D8B030D-6E8A-4147-A177-3AD203B41FA5}">
                      <a16:colId xmlns:a16="http://schemas.microsoft.com/office/drawing/2014/main" val="3531720631"/>
                    </a:ext>
                  </a:extLst>
                </a:gridCol>
              </a:tblGrid>
              <a:tr h="7730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2600"/>
                  </a:ext>
                </a:extLst>
              </a:tr>
              <a:tr h="7730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550875"/>
                  </a:ext>
                </a:extLst>
              </a:tr>
              <a:tr h="77308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EBP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587806"/>
                  </a:ext>
                </a:extLst>
              </a:tr>
              <a:tr h="77308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RET </a:t>
                      </a:r>
                      <a:r>
                        <a:rPr lang="en-US" altLang="ko-KR" b="1" dirty="0" err="1"/>
                        <a:t>Addr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028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C39BB1-40AB-6CA4-3603-A0F4D25DFD92}"/>
              </a:ext>
            </a:extLst>
          </p:cNvPr>
          <p:cNvGrpSpPr/>
          <p:nvPr/>
        </p:nvGrpSpPr>
        <p:grpSpPr>
          <a:xfrm>
            <a:off x="6719180" y="725314"/>
            <a:ext cx="2472068" cy="3826758"/>
            <a:chOff x="7059568" y="359555"/>
            <a:chExt cx="2472068" cy="38267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41B609-A281-5809-7605-5F21BF4154FE}"/>
                </a:ext>
              </a:extLst>
            </p:cNvPr>
            <p:cNvSpPr txBox="1"/>
            <p:nvPr/>
          </p:nvSpPr>
          <p:spPr>
            <a:xfrm>
              <a:off x="8384797" y="3872963"/>
              <a:ext cx="1146839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High </a:t>
              </a:r>
              <a:r>
                <a:rPr lang="en-US" altLang="ko-KR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Addr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5C6100-7149-D8E3-2FC4-755ED18B49E8}"/>
                </a:ext>
              </a:extLst>
            </p:cNvPr>
            <p:cNvSpPr txBox="1"/>
            <p:nvPr/>
          </p:nvSpPr>
          <p:spPr>
            <a:xfrm>
              <a:off x="8406917" y="359555"/>
              <a:ext cx="1102596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Low </a:t>
              </a:r>
              <a:r>
                <a:rPr lang="en-US" altLang="ko-KR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Addr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6FB822-3ECD-EA9D-CCA0-1D2C7B716011}"/>
                </a:ext>
              </a:extLst>
            </p:cNvPr>
            <p:cNvSpPr txBox="1"/>
            <p:nvPr/>
          </p:nvSpPr>
          <p:spPr>
            <a:xfrm>
              <a:off x="7059568" y="1057981"/>
              <a:ext cx="461395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buf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02B40D-E2C3-E145-3D1A-4B99D4EC8374}"/>
                </a:ext>
              </a:extLst>
            </p:cNvPr>
            <p:cNvSpPr txBox="1"/>
            <p:nvPr/>
          </p:nvSpPr>
          <p:spPr>
            <a:xfrm>
              <a:off x="7059568" y="1776438"/>
              <a:ext cx="546354" cy="31335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+mj-ea"/>
                  <a:ea typeface="+mj-ea"/>
                </a:rPr>
                <a:t>tmp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E91B9F2-338B-FD19-9167-4BF3C0C0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447" y="1862700"/>
            <a:ext cx="3706825" cy="1789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669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285938"/>
            <a:ext cx="1377031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BOF?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1B763C-F173-B722-9DE3-081C7C9BDB73}"/>
              </a:ext>
            </a:extLst>
          </p:cNvPr>
          <p:cNvSpPr txBox="1"/>
          <p:nvPr/>
        </p:nvSpPr>
        <p:spPr>
          <a:xfrm>
            <a:off x="5515467" y="1541247"/>
            <a:ext cx="6244160" cy="188301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3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리버싱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ko-KR" altLang="en-US" sz="3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강의때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배웠던 </a:t>
            </a:r>
            <a:endParaRPr lang="en-US" altLang="ko-KR" sz="3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Stack Frame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을 상기하자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..</a:t>
            </a: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쓸만한 부분이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..?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1B9086-8DDE-B8AE-FBB5-9E60ADF47658}"/>
              </a:ext>
            </a:extLst>
          </p:cNvPr>
          <p:cNvGrpSpPr/>
          <p:nvPr/>
        </p:nvGrpSpPr>
        <p:grpSpPr>
          <a:xfrm>
            <a:off x="1268931" y="1434653"/>
            <a:ext cx="3705225" cy="4195294"/>
            <a:chOff x="1268931" y="1604983"/>
            <a:chExt cx="3705225" cy="419529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BF82282-FE3E-DBF5-3807-7A71C6A23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931" y="1604983"/>
              <a:ext cx="3705225" cy="36385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856F0F-18AF-1CBF-3E0D-E5257D92E3D5}"/>
                </a:ext>
              </a:extLst>
            </p:cNvPr>
            <p:cNvSpPr txBox="1"/>
            <p:nvPr/>
          </p:nvSpPr>
          <p:spPr>
            <a:xfrm>
              <a:off x="2192901" y="5379205"/>
              <a:ext cx="1857290" cy="421072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Stack</a:t>
              </a:r>
              <a:r>
                <a:rPr lang="ko-KR" altLang="en-US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en-US" altLang="ko-KR" sz="25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Frame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495C8B2-9E32-61DD-51A9-1C57D24F4D76}"/>
              </a:ext>
            </a:extLst>
          </p:cNvPr>
          <p:cNvSpPr txBox="1"/>
          <p:nvPr/>
        </p:nvSpPr>
        <p:spPr>
          <a:xfrm>
            <a:off x="5515467" y="4285545"/>
            <a:ext cx="5879683" cy="134440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Return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 </a:t>
            </a:r>
            <a:r>
              <a:rPr lang="en-US" altLang="ko-KR" sz="35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Addr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!!!!!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      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+mj-ea"/>
                <a:ea typeface="+mj-ea"/>
              </a:rPr>
              <a:t>코드 흐름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을 바꿀 수 있음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!!!!!</a:t>
            </a:r>
          </a:p>
        </p:txBody>
      </p:sp>
    </p:spTree>
    <p:extLst>
      <p:ext uri="{BB962C8B-B14F-4D97-AF65-F5344CB8AC3E}">
        <p14:creationId xmlns:p14="http://schemas.microsoft.com/office/powerpoint/2010/main" val="178887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4AE356-DF14-7E0A-285E-EF9E6B41058A}"/>
              </a:ext>
            </a:extLst>
          </p:cNvPr>
          <p:cNvSpPr txBox="1"/>
          <p:nvPr/>
        </p:nvSpPr>
        <p:spPr>
          <a:xfrm>
            <a:off x="580416" y="310818"/>
            <a:ext cx="2723618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Shellcode?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ED46D9B-CDF1-D0A3-5076-FBADE06820B3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1B763C-F173-B722-9DE3-081C7C9BDB73}"/>
              </a:ext>
            </a:extLst>
          </p:cNvPr>
          <p:cNvSpPr txBox="1"/>
          <p:nvPr/>
        </p:nvSpPr>
        <p:spPr>
          <a:xfrm>
            <a:off x="944937" y="1309858"/>
            <a:ext cx="9141059" cy="111357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셸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(Shell)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은 운영 체제 커널과 </a:t>
            </a:r>
            <a:endParaRPr lang="en-US" altLang="ko-KR" sz="3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사용자 간의 인터페이스 프로그램</a:t>
            </a:r>
            <a:endParaRPr lang="en-US" altLang="ko-KR" sz="3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D43E8-F2F1-67ED-379E-11B64CC5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30" y="2742488"/>
            <a:ext cx="3333750" cy="2163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B76C3F-DA75-2F9F-BA66-EB3BCD4D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735" y="3517551"/>
            <a:ext cx="3308698" cy="2163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F017AA-A91A-3B05-CE3E-6DF966DE6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52" y="4252868"/>
            <a:ext cx="3267280" cy="2082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0A1E6-4061-C85E-7B5B-02A4D11318C1}"/>
              </a:ext>
            </a:extLst>
          </p:cNvPr>
          <p:cNvSpPr txBox="1"/>
          <p:nvPr/>
        </p:nvSpPr>
        <p:spPr>
          <a:xfrm>
            <a:off x="6995527" y="4621766"/>
            <a:ext cx="4414399" cy="134440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다양한 명령어 실행 가능</a:t>
            </a:r>
            <a:endParaRPr lang="en-US" altLang="ko-KR" sz="3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sym typeface="Wingdings" panose="05000000000000000000" pitchFamily="2" charset="2"/>
            </a:endParaRPr>
          </a:p>
          <a:p>
            <a:endParaRPr lang="en-US" altLang="ko-KR" sz="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  <a:sym typeface="Wingdings" panose="05000000000000000000" pitchFamily="2" charset="2"/>
            </a:endParaRPr>
          </a:p>
          <a:p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 </a:t>
            </a:r>
            <a:r>
              <a:rPr lang="ko-KR" altLang="en-US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시스템 통제 가능</a:t>
            </a:r>
            <a:r>
              <a:rPr lang="en-US" altLang="ko-KR" sz="3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  <a:sym typeface="Wingdings" panose="05000000000000000000" pitchFamily="2" charset="2"/>
              </a:rPr>
              <a:t>!</a:t>
            </a:r>
            <a:endParaRPr lang="en-US" altLang="ko-KR" sz="3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557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1272</Words>
  <Application>Microsoft Office PowerPoint</Application>
  <PresentationFormat>와이드스크린</PresentationFormat>
  <Paragraphs>273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Arial</vt:lpstr>
      <vt:lpstr>Noto Sans KR Bold</vt:lpstr>
      <vt:lpstr>Wingdings</vt:lpstr>
      <vt:lpstr>Noto Sans KR Black</vt:lpstr>
      <vt:lpstr>Noto Sans KR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정호 장</cp:lastModifiedBy>
  <cp:revision>125</cp:revision>
  <dcterms:created xsi:type="dcterms:W3CDTF">2021-02-04T01:39:12Z</dcterms:created>
  <dcterms:modified xsi:type="dcterms:W3CDTF">2024-05-24T10:42:56Z</dcterms:modified>
</cp:coreProperties>
</file>